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8" r:id="rId3"/>
    <p:sldId id="414" r:id="rId4"/>
    <p:sldId id="415" r:id="rId5"/>
    <p:sldId id="422" r:id="rId6"/>
    <p:sldId id="419" r:id="rId7"/>
    <p:sldId id="420" r:id="rId8"/>
    <p:sldId id="421" r:id="rId9"/>
    <p:sldId id="259" r:id="rId10"/>
    <p:sldId id="267" r:id="rId11"/>
    <p:sldId id="257" r:id="rId12"/>
    <p:sldId id="261" r:id="rId13"/>
    <p:sldId id="258" r:id="rId14"/>
    <p:sldId id="413" r:id="rId15"/>
    <p:sldId id="315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0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18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17739-689E-4BB8-862B-4A8AAEA39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F0E653-3E3E-41E9-BE8E-B2457337A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5ED12-5AFC-442D-B5E1-13A34AB8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9E71-CB6C-4294-B728-1E9E57C45B2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63AA9-8833-4D02-A378-FE442E71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3ADAB-3831-448D-9C50-B2CA93B7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F29-6056-486E-BA45-9A3E17965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8036-7F9A-4392-A104-E0849579B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D49DD-58F4-436C-9913-FC844B95E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9E759-C4E2-4B9B-AD37-843B49FD8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9E71-CB6C-4294-B728-1E9E57C45B2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7204F-35D4-4471-9208-9BD8166A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BF2A3-06F2-469B-95D9-8684657FC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F29-6056-486E-BA45-9A3E17965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9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212429-21F8-4AD8-B1E8-06085B1E2D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E704B-03D8-47A2-9823-3039535DB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BED94-E418-49BE-BC79-9DED4081A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9E71-CB6C-4294-B728-1E9E57C45B2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B0629-7FEC-4369-B540-5C2609A0C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31557-EFF2-4D23-963A-CAA18936B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F29-6056-486E-BA45-9A3E17965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9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8947-472D-4E8B-AF0B-67EFC277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FFFEA-8BE8-48EC-B56F-5101605FC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94160-70DF-432D-A931-8FDC29D1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9E71-CB6C-4294-B728-1E9E57C45B2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C27E4-ED3D-4CFE-A679-90415657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F72C3-B1A8-4B05-AB16-0AE5B83A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F29-6056-486E-BA45-9A3E17965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4DFC-5A1D-4628-8729-D55B2AFE9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B8B82-75BD-4386-B5A5-BFBD0DA92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1D1EB-0E0D-4456-B3FB-AB5EDA61B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9E71-CB6C-4294-B728-1E9E57C45B2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34233-CE53-4366-A66A-EE4BA8E4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257E1-5662-436B-9997-D441BF2F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F29-6056-486E-BA45-9A3E17965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8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41EF9-9A8A-4771-8002-3C62A8EBE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97B6B-46E8-40A6-8471-D7FF013D1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FD9E0-FFFE-48EF-950E-60CFC2295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52212-08A0-4BDF-BBA5-75F6502FF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9E71-CB6C-4294-B728-1E9E57C45B2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3FBE1-A555-4C06-8408-44EFEDEA3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E02C6-9A04-4990-99B6-ED56B63EE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F29-6056-486E-BA45-9A3E17965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3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22FA-2AA9-40A2-A2D7-111FB5FCE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9EF1A-02A2-40F1-8D82-0D8D0982D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4002C-7929-45A9-8C34-F3568723D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C1B841-E578-4748-828C-186FE7B64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D010EB-D2A3-4FF7-A3F2-ED5235272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32B2BA-EBC6-4F7D-92D8-9DCD3287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9E71-CB6C-4294-B728-1E9E57C45B2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C0EF43-3889-4FD6-AC8A-91197D54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74367B-C7E9-46BD-97C2-CC9935AB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F29-6056-486E-BA45-9A3E17965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9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9CBC3-C10E-40AC-8400-708477365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8C64B-F1EB-4450-AD12-DCA157FE5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9E71-CB6C-4294-B728-1E9E57C45B2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EC8B2E-A60C-4531-972C-3EB839E2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CF42F-61FF-4D5B-A5EC-933A1CEB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F29-6056-486E-BA45-9A3E17965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6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DF547F-EBE2-4F38-BFDC-DF48836A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9E71-CB6C-4294-B728-1E9E57C45B2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6E3C6C-D6BA-4680-8499-210952D9D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36940-7B8A-4210-B7A2-DC21D22B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F29-6056-486E-BA45-9A3E17965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9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AFBC5-2C49-4A47-A662-DAEFF55A1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DA392-979A-4523-838A-E4CF9492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157E08-A1ED-4950-84F4-DF64AF58B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0F279-EE8A-49EB-BD11-3BED0C05E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9E71-CB6C-4294-B728-1E9E57C45B2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03820-BD0E-42B8-8D50-BB6BFEAF2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317B4-ACC9-4CEB-A63D-1D34ED086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F29-6056-486E-BA45-9A3E17965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4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76F9-4753-45AC-8E4B-BCD4AD05C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D9C216-2A90-4501-8F65-5BD04DE2B0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27341-FF1A-41B0-AA55-9F1534506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B98F98-F79F-4FF6-8036-A25715148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9E71-CB6C-4294-B728-1E9E57C45B2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792FF-8FA3-4648-B00E-63CED549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93D35-FB19-4BE7-8998-DE6747A7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F29-6056-486E-BA45-9A3E17965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6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A80906-FD92-4A0A-B45C-BD62419F1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5CC3A-057C-4716-ABBE-279B09DDA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387AE-9D62-475F-8B18-1C0AEE28B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09E71-CB6C-4294-B728-1E9E57C45B2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E5224-B6F4-4897-BE1C-7125454D5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45112-87FB-41EE-8677-C7690B3C3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88F29-6056-486E-BA45-9A3E17965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9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5407-ACE0-4703-9EC9-4FDDFF7838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Classic Down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1D754-4F51-431A-BDCA-B0CAAD050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4008" y="3602038"/>
            <a:ext cx="12188952" cy="2844482"/>
          </a:xfrm>
        </p:spPr>
        <p:txBody>
          <a:bodyPr>
            <a:normAutofit/>
          </a:bodyPr>
          <a:lstStyle/>
          <a:p>
            <a:r>
              <a:rPr lang="en-US" dirty="0"/>
              <a:t>Please see Matrix chart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23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BC66B9-BFCA-46F7-9E27-B2826CB07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72"/>
            <a:ext cx="12192000" cy="662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92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F2F568-31BB-4827-9ADC-649DFC653F36}"/>
              </a:ext>
            </a:extLst>
          </p:cNvPr>
          <p:cNvSpPr txBox="1"/>
          <p:nvPr/>
        </p:nvSpPr>
        <p:spPr>
          <a:xfrm>
            <a:off x="313151" y="551146"/>
            <a:ext cx="1172436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RTY </a:t>
            </a:r>
            <a:r>
              <a:rPr lang="en-US" sz="1200" b="1" dirty="0">
                <a:solidFill>
                  <a:srgbClr val="C00000"/>
                </a:solidFill>
              </a:rPr>
              <a:t>Classic Down         </a:t>
            </a:r>
            <a:r>
              <a:rPr lang="en-US" sz="1200" b="1" dirty="0">
                <a:solidFill>
                  <a:srgbClr val="0070C0"/>
                </a:solidFill>
              </a:rPr>
              <a:t>Neutral-</a:t>
            </a:r>
            <a:r>
              <a:rPr lang="en-US" sz="1200" b="1" dirty="0" err="1">
                <a:solidFill>
                  <a:srgbClr val="0070C0"/>
                </a:solidFill>
              </a:rPr>
              <a:t>BremR</a:t>
            </a:r>
            <a:r>
              <a:rPr lang="en-US" sz="1200" dirty="0"/>
              <a:t>           </a:t>
            </a:r>
            <a:r>
              <a:rPr lang="en-US" sz="1200" b="1" dirty="0"/>
              <a:t>RXX  </a:t>
            </a:r>
            <a:r>
              <a:rPr lang="en-US" sz="1200" dirty="0"/>
              <a:t>                                               </a:t>
            </a:r>
            <a:r>
              <a:rPr lang="en-US" sz="1200" b="1" dirty="0">
                <a:solidFill>
                  <a:srgbClr val="FFC000"/>
                </a:solidFill>
              </a:rPr>
              <a:t>YH inside R#1                                                                                      YH Duplicate R#1 High</a:t>
            </a:r>
          </a:p>
          <a:p>
            <a:endParaRPr lang="en-US" sz="1200" b="1" dirty="0">
              <a:solidFill>
                <a:srgbClr val="FFC000"/>
              </a:solidFill>
            </a:endParaRPr>
          </a:p>
          <a:p>
            <a:endParaRPr lang="en-US" sz="1200" b="1" dirty="0">
              <a:solidFill>
                <a:srgbClr val="FFC000"/>
              </a:solidFill>
            </a:endParaRPr>
          </a:p>
          <a:p>
            <a:endParaRPr lang="en-US" sz="1200" b="1" dirty="0">
              <a:solidFill>
                <a:srgbClr val="FFC000"/>
              </a:solidFill>
            </a:endParaRPr>
          </a:p>
          <a:p>
            <a:endParaRPr lang="en-US" sz="1200" b="1" dirty="0">
              <a:solidFill>
                <a:srgbClr val="FFC000"/>
              </a:solidFill>
            </a:endParaRPr>
          </a:p>
          <a:p>
            <a:r>
              <a:rPr lang="en-US" sz="1800" b="1" dirty="0">
                <a:solidFill>
                  <a:srgbClr val="FFC000"/>
                </a:solidFill>
              </a:rPr>
              <a:t>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E69AE-F4EE-47C1-95E0-CE5366A9626D}"/>
              </a:ext>
            </a:extLst>
          </p:cNvPr>
          <p:cNvSpPr txBox="1"/>
          <p:nvPr/>
        </p:nvSpPr>
        <p:spPr>
          <a:xfrm>
            <a:off x="313151" y="703546"/>
            <a:ext cx="1187676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r>
              <a:rPr lang="en-US" sz="1200" b="1" dirty="0"/>
              <a:t>RTY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 AM Sell session related to Classic Down Sell Times 11.05-11.30amet –noon – </a:t>
            </a:r>
            <a:r>
              <a:rPr lang="en-US" sz="1200" dirty="0"/>
              <a:t>minimum objectives met at last low of the day </a:t>
            </a:r>
            <a:r>
              <a:rPr lang="en-US" sz="1200" b="1" dirty="0"/>
              <a:t>at FOMC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 2 x consecutive LOD signals at PM Orange Bar + new Magenta Line Dy-C indicated Rally preferred – rally from test  at FOMC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Buy first open above PM Dy-C 2.05pmet at retest nr Dy-C(20…61.8) – substantial rally followed in Neutral-</a:t>
            </a:r>
            <a:r>
              <a:rPr lang="en-US" sz="1200" b="1" dirty="0" err="1"/>
              <a:t>BremR</a:t>
            </a:r>
            <a:r>
              <a:rPr lang="en-US" sz="1200" b="1" dirty="0"/>
              <a:t> Panel</a:t>
            </a:r>
          </a:p>
        </p:txBody>
      </p:sp>
    </p:spTree>
    <p:extLst>
      <p:ext uri="{BB962C8B-B14F-4D97-AF65-F5344CB8AC3E}">
        <p14:creationId xmlns:p14="http://schemas.microsoft.com/office/powerpoint/2010/main" val="3109914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DABD8-5689-4D38-9A0D-8AAAD1457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2"/>
            <a:ext cx="12192000" cy="68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38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851522-56EB-4772-861D-9FEDFF6F487B}"/>
              </a:ext>
            </a:extLst>
          </p:cNvPr>
          <p:cNvSpPr txBox="1"/>
          <p:nvPr/>
        </p:nvSpPr>
        <p:spPr>
          <a:xfrm>
            <a:off x="2286000" y="914400"/>
            <a:ext cx="4745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Relationship of Classic Down to YL(Prior day low)</a:t>
            </a:r>
          </a:p>
          <a:p>
            <a:endParaRPr lang="en-US" dirty="0"/>
          </a:p>
          <a:p>
            <a:r>
              <a:rPr lang="en-US" dirty="0"/>
              <a:t>Tan Low near – 2 Key Line Break</a:t>
            </a:r>
          </a:p>
        </p:txBody>
      </p:sp>
    </p:spTree>
    <p:extLst>
      <p:ext uri="{BB962C8B-B14F-4D97-AF65-F5344CB8AC3E}">
        <p14:creationId xmlns:p14="http://schemas.microsoft.com/office/powerpoint/2010/main" val="40217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96165D-4316-4CE9-9ECE-3132F8DF4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044"/>
            <a:ext cx="12192000" cy="64199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F9F9B8-140C-4AB5-836D-3ED686C930EC}"/>
              </a:ext>
            </a:extLst>
          </p:cNvPr>
          <p:cNvSpPr txBox="1"/>
          <p:nvPr/>
        </p:nvSpPr>
        <p:spPr>
          <a:xfrm>
            <a:off x="4022125" y="1600200"/>
            <a:ext cx="3543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R#1 High + YL Yellow Line Duplicate</a:t>
            </a:r>
          </a:p>
        </p:txBody>
      </p:sp>
    </p:spTree>
    <p:extLst>
      <p:ext uri="{BB962C8B-B14F-4D97-AF65-F5344CB8AC3E}">
        <p14:creationId xmlns:p14="http://schemas.microsoft.com/office/powerpoint/2010/main" val="2687141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E1422D-F266-4079-8A8E-8A0A0C847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8" y="0"/>
            <a:ext cx="1207604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7CE8D0-9140-4BA9-81F2-CE1388BFA5D6}"/>
              </a:ext>
            </a:extLst>
          </p:cNvPr>
          <p:cNvSpPr txBox="1"/>
          <p:nvPr/>
        </p:nvSpPr>
        <p:spPr>
          <a:xfrm>
            <a:off x="4405184" y="1260388"/>
            <a:ext cx="7770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rgbClr val="0070C0"/>
              </a:solidFill>
            </a:endParaRPr>
          </a:p>
          <a:p>
            <a:endParaRPr lang="en-US" sz="1200" b="1" dirty="0">
              <a:solidFill>
                <a:srgbClr val="0070C0"/>
              </a:solidFill>
            </a:endParaRPr>
          </a:p>
          <a:p>
            <a:endParaRPr lang="en-US" sz="1200" b="1" dirty="0">
              <a:solidFill>
                <a:srgbClr val="0070C0"/>
              </a:solidFill>
            </a:endParaRPr>
          </a:p>
          <a:p>
            <a:endParaRPr lang="en-US" sz="1200" b="1" dirty="0">
              <a:solidFill>
                <a:srgbClr val="0070C0"/>
              </a:solidFill>
            </a:endParaRPr>
          </a:p>
          <a:p>
            <a:r>
              <a:rPr lang="en-US" sz="1200" b="1" dirty="0">
                <a:solidFill>
                  <a:srgbClr val="0070C0"/>
                </a:solidFill>
              </a:rPr>
              <a:t>Close below R#1 High + Io +YL - ‘Classic Down’ – downside objectives not yet met</a:t>
            </a:r>
          </a:p>
        </p:txBody>
      </p:sp>
    </p:spTree>
    <p:extLst>
      <p:ext uri="{BB962C8B-B14F-4D97-AF65-F5344CB8AC3E}">
        <p14:creationId xmlns:p14="http://schemas.microsoft.com/office/powerpoint/2010/main" val="4035778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01E582-D923-4BEB-A20C-D326A2B16681}"/>
              </a:ext>
            </a:extLst>
          </p:cNvPr>
          <p:cNvSpPr txBox="1"/>
          <p:nvPr/>
        </p:nvSpPr>
        <p:spPr>
          <a:xfrm>
            <a:off x="2279737" y="1277655"/>
            <a:ext cx="306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Ends Classic Down Compilation</a:t>
            </a:r>
          </a:p>
        </p:txBody>
      </p:sp>
    </p:spTree>
    <p:extLst>
      <p:ext uri="{BB962C8B-B14F-4D97-AF65-F5344CB8AC3E}">
        <p14:creationId xmlns:p14="http://schemas.microsoft.com/office/powerpoint/2010/main" val="372532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D209F2-5837-4BAF-9EEF-9093525E0986}"/>
              </a:ext>
            </a:extLst>
          </p:cNvPr>
          <p:cNvSpPr txBox="1"/>
          <p:nvPr/>
        </p:nvSpPr>
        <p:spPr>
          <a:xfrm>
            <a:off x="365760" y="0"/>
            <a:ext cx="1238526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200" dirty="0"/>
              <a:t>Classic Down - Preferred Time Momentum 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AM Session;</a:t>
            </a:r>
          </a:p>
          <a:p>
            <a:endParaRPr lang="en-US" sz="1200" dirty="0"/>
          </a:p>
          <a:p>
            <a:r>
              <a:rPr lang="en-US" sz="1200" dirty="0"/>
              <a:t>11.05-11.15 -11.30amet </a:t>
            </a:r>
          </a:p>
          <a:p>
            <a:endParaRPr lang="en-US" sz="1200" dirty="0"/>
          </a:p>
          <a:p>
            <a:r>
              <a:rPr lang="en-US" sz="1200" dirty="0"/>
              <a:t> or Noon  if not  sold off yet -  if  testing  R#1 Low at noon et is first re-test of R#1 Low – </a:t>
            </a:r>
          </a:p>
          <a:p>
            <a:r>
              <a:rPr lang="en-US" sz="1200" dirty="0"/>
              <a:t>  -  R#1 Low becomes a Defensible Line </a:t>
            </a:r>
          </a:p>
          <a:p>
            <a:r>
              <a:rPr lang="en-US" sz="1200" dirty="0"/>
              <a:t>  -  prefer sell - tight stop near R#1 Low </a:t>
            </a:r>
          </a:p>
          <a:p>
            <a:r>
              <a:rPr lang="en-US" sz="1200" dirty="0"/>
              <a:t> 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PM Session</a:t>
            </a:r>
          </a:p>
          <a:p>
            <a:endParaRPr lang="en-US" sz="1200" dirty="0"/>
          </a:p>
          <a:p>
            <a:r>
              <a:rPr lang="en-US" sz="1200" dirty="0"/>
              <a:t>1.05-1.30pmet</a:t>
            </a:r>
          </a:p>
          <a:p>
            <a:endParaRPr lang="en-US" sz="1200" dirty="0"/>
          </a:p>
          <a:p>
            <a:r>
              <a:rPr lang="en-US" sz="1200" dirty="0"/>
              <a:t>2.20-2.30pmet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Any New 30 minute bar openings below R#1 Low (after being above R#1 low in prior 30 minute bar)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   Time Team signals and context rules  are the latest checks and balances 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1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185B64-4CA4-4C2B-9C87-9AA3F51ABAA4}"/>
              </a:ext>
            </a:extLst>
          </p:cNvPr>
          <p:cNvSpPr txBox="1"/>
          <p:nvPr/>
        </p:nvSpPr>
        <p:spPr>
          <a:xfrm>
            <a:off x="206679" y="933190"/>
            <a:ext cx="11260899" cy="5443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 the best Sell Position in a ‘Classic Down’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n-US" sz="1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Sell at the MN Code line FIRST TEST - with tight stop - or wait for a 5 minute bar close below the Mn line to sell </a:t>
            </a:r>
            <a:endParaRPr lang="en-US" sz="16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Chart example below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Panel 10.30amet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  </a:t>
            </a:r>
            <a:r>
              <a:rPr lang="en-US" sz="1200" dirty="0">
                <a:effectLst/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Classic Down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Io-C1 Dup                R#3      </a:t>
            </a:r>
            <a:r>
              <a:rPr lang="en-US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 inside R#1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Zoom Out;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‘Classic Down’ anchor for am sell-off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Mn code line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high of R#1 -  ES fell about 20 ES points from High of R#1  Mn Red Line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7863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7AE29D-C288-471C-B2AA-9AB687EF5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464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831183-B042-443B-BF4A-675F1F1B1C05}"/>
              </a:ext>
            </a:extLst>
          </p:cNvPr>
          <p:cNvSpPr/>
          <p:nvPr/>
        </p:nvSpPr>
        <p:spPr>
          <a:xfrm>
            <a:off x="11448288" y="-27432"/>
            <a:ext cx="292608" cy="1188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C3E96B-FB87-45E7-9AB5-04D70EC9A133}"/>
              </a:ext>
            </a:extLst>
          </p:cNvPr>
          <p:cNvSpPr txBox="1"/>
          <p:nvPr/>
        </p:nvSpPr>
        <p:spPr>
          <a:xfrm>
            <a:off x="9116568" y="-283464"/>
            <a:ext cx="3483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                                             </a:t>
            </a:r>
            <a:r>
              <a:rPr lang="en-US" sz="1000" b="1" dirty="0" err="1"/>
              <a:t>Dmic</a:t>
            </a:r>
            <a:r>
              <a:rPr lang="en-US" sz="1000" b="1" dirty="0"/>
              <a:t> 10.30amet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D38F69-9EFF-4DEC-A5A9-63D3C00AB54B}"/>
              </a:ext>
            </a:extLst>
          </p:cNvPr>
          <p:cNvSpPr txBox="1"/>
          <p:nvPr/>
        </p:nvSpPr>
        <p:spPr>
          <a:xfrm>
            <a:off x="1719071" y="0"/>
            <a:ext cx="7763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Classic Down – First Test  R#1 High -  Mn  - ES reverses lower</a:t>
            </a:r>
          </a:p>
          <a:p>
            <a:r>
              <a:rPr lang="en-US" dirty="0">
                <a:solidFill>
                  <a:srgbClr val="FF0000"/>
                </a:solidFill>
              </a:rPr>
              <a:t> Sell at Mn OR wait for next bar close below Mn &amp; Sell </a:t>
            </a:r>
          </a:p>
          <a:p>
            <a:r>
              <a:rPr lang="en-US" dirty="0">
                <a:solidFill>
                  <a:srgbClr val="FF0000"/>
                </a:solidFill>
              </a:rPr>
              <a:t> ES Fell about 20 points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974DBD-D4B7-4579-B9BD-915FCEA4561C}"/>
              </a:ext>
            </a:extLst>
          </p:cNvPr>
          <p:cNvCxnSpPr>
            <a:cxnSpLocks/>
          </p:cNvCxnSpPr>
          <p:nvPr/>
        </p:nvCxnSpPr>
        <p:spPr>
          <a:xfrm flipH="1">
            <a:off x="2889504" y="960573"/>
            <a:ext cx="530352" cy="18832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7C79D72-0AC8-43F5-8A8A-18F882ADDE9F}"/>
              </a:ext>
            </a:extLst>
          </p:cNvPr>
          <p:cNvSpPr/>
          <p:nvPr/>
        </p:nvSpPr>
        <p:spPr>
          <a:xfrm>
            <a:off x="11832336" y="923330"/>
            <a:ext cx="356489" cy="1373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0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B0BCC-22D6-4A9D-82AF-2C4697637B1C}"/>
              </a:ext>
            </a:extLst>
          </p:cNvPr>
          <p:cNvSpPr txBox="1"/>
          <p:nvPr/>
        </p:nvSpPr>
        <p:spPr>
          <a:xfrm>
            <a:off x="599036" y="251272"/>
            <a:ext cx="1159296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Thursday 2.17.2022;           </a:t>
            </a:r>
            <a:r>
              <a:rPr lang="en-US" sz="1200" b="1" dirty="0"/>
              <a:t>Volatile markets continue in unique US &amp; Global circumstances – Markets fell into place in  PM session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 err="1"/>
              <a:t>Dmic</a:t>
            </a:r>
            <a:r>
              <a:rPr lang="en-US" sz="1200" dirty="0"/>
              <a:t> 10.30amet</a:t>
            </a:r>
          </a:p>
          <a:p>
            <a:endParaRPr lang="en-US" sz="1200" dirty="0"/>
          </a:p>
          <a:p>
            <a:r>
              <a:rPr lang="en-US" sz="1200" dirty="0"/>
              <a:t>ES       </a:t>
            </a:r>
            <a:r>
              <a:rPr lang="en-US" sz="1200" b="1" dirty="0">
                <a:solidFill>
                  <a:srgbClr val="FF0000"/>
                </a:solidFill>
              </a:rPr>
              <a:t>Classic Down ‘Look’ *    </a:t>
            </a:r>
            <a:r>
              <a:rPr lang="en-US" sz="1200" b="1" dirty="0">
                <a:solidFill>
                  <a:srgbClr val="0070C0"/>
                </a:solidFill>
              </a:rPr>
              <a:t> Neutral-</a:t>
            </a:r>
            <a:r>
              <a:rPr lang="en-US" sz="1200" b="1" dirty="0" err="1">
                <a:solidFill>
                  <a:srgbClr val="0070C0"/>
                </a:solidFill>
              </a:rPr>
              <a:t>BremR</a:t>
            </a:r>
            <a:r>
              <a:rPr lang="en-US" sz="1200" b="1" dirty="0">
                <a:solidFill>
                  <a:srgbClr val="0070C0"/>
                </a:solidFill>
              </a:rPr>
              <a:t>       </a:t>
            </a:r>
            <a:r>
              <a:rPr lang="en-US" sz="1200" b="1" dirty="0">
                <a:solidFill>
                  <a:srgbClr val="7030A0"/>
                </a:solidFill>
              </a:rPr>
              <a:t>RXX  </a:t>
            </a:r>
            <a:r>
              <a:rPr lang="en-US" sz="1200" dirty="0"/>
              <a:t>                                            </a:t>
            </a:r>
            <a:r>
              <a:rPr lang="en-US" sz="1200" b="1" dirty="0">
                <a:solidFill>
                  <a:srgbClr val="66FFFF"/>
                </a:solidFill>
              </a:rPr>
              <a:t>10Day MA inside R#1                                                       </a:t>
            </a:r>
            <a:r>
              <a:rPr lang="en-US" sz="1200" b="1" dirty="0">
                <a:solidFill>
                  <a:srgbClr val="FFC000"/>
                </a:solidFill>
              </a:rPr>
              <a:t>YH inside R#1</a:t>
            </a:r>
          </a:p>
          <a:p>
            <a:endParaRPr lang="en-US" sz="1200" b="1" dirty="0">
              <a:solidFill>
                <a:srgbClr val="FFC000"/>
              </a:solidFill>
            </a:endParaRPr>
          </a:p>
          <a:p>
            <a:r>
              <a:rPr lang="en-US" sz="1200" dirty="0"/>
              <a:t>NQ     </a:t>
            </a:r>
            <a:r>
              <a:rPr lang="en-US" sz="1200" b="1" dirty="0">
                <a:solidFill>
                  <a:srgbClr val="FF0000"/>
                </a:solidFill>
              </a:rPr>
              <a:t>Classic Down ‘Look’  *   </a:t>
            </a:r>
            <a:r>
              <a:rPr lang="en-US" sz="1200" b="1" dirty="0">
                <a:solidFill>
                  <a:srgbClr val="0070C0"/>
                </a:solidFill>
              </a:rPr>
              <a:t> Neutral-</a:t>
            </a:r>
            <a:r>
              <a:rPr lang="en-US" sz="1200" b="1" dirty="0" err="1">
                <a:solidFill>
                  <a:srgbClr val="0070C0"/>
                </a:solidFill>
              </a:rPr>
              <a:t>BremR</a:t>
            </a:r>
            <a:r>
              <a:rPr lang="en-US" sz="1200" b="1" dirty="0">
                <a:solidFill>
                  <a:srgbClr val="0070C0"/>
                </a:solidFill>
              </a:rPr>
              <a:t>       </a:t>
            </a:r>
            <a:r>
              <a:rPr lang="en-US" sz="1200" b="1" dirty="0">
                <a:solidFill>
                  <a:srgbClr val="7030A0"/>
                </a:solidFill>
              </a:rPr>
              <a:t>RXX (am Dy-C inside R#1) </a:t>
            </a:r>
            <a:r>
              <a:rPr lang="en-US" sz="1200" dirty="0"/>
              <a:t>             </a:t>
            </a:r>
            <a:r>
              <a:rPr lang="en-US" sz="1200" b="1" dirty="0">
                <a:solidFill>
                  <a:srgbClr val="66FFFF"/>
                </a:solidFill>
              </a:rPr>
              <a:t>                                                                                         </a:t>
            </a:r>
            <a:r>
              <a:rPr lang="en-US" sz="1200" b="1" dirty="0">
                <a:solidFill>
                  <a:srgbClr val="FFC000"/>
                </a:solidFill>
              </a:rPr>
              <a:t>YH inside R#1</a:t>
            </a:r>
          </a:p>
          <a:p>
            <a:endParaRPr lang="en-US" sz="1200" b="1" dirty="0">
              <a:solidFill>
                <a:srgbClr val="FFC000"/>
              </a:solidFill>
            </a:endParaRPr>
          </a:p>
          <a:p>
            <a:r>
              <a:rPr lang="en-US" sz="1200" dirty="0"/>
              <a:t>RTY    Classic Down         </a:t>
            </a:r>
            <a:r>
              <a:rPr lang="en-US" sz="1200" b="1" dirty="0"/>
              <a:t>NOT </a:t>
            </a:r>
            <a:r>
              <a:rPr lang="en-US" sz="1200" dirty="0"/>
              <a:t>Neutral   </a:t>
            </a:r>
            <a:r>
              <a:rPr lang="en-US" sz="1200" dirty="0" err="1"/>
              <a:t>BremR</a:t>
            </a:r>
            <a:r>
              <a:rPr lang="en-US" sz="1200" dirty="0"/>
              <a:t>                                                                                                              </a:t>
            </a:r>
            <a:r>
              <a:rPr lang="en-US" sz="1200" b="1" dirty="0">
                <a:solidFill>
                  <a:srgbClr val="7030A0"/>
                </a:solidFill>
              </a:rPr>
              <a:t>Dy-C-Io Duplicate               </a:t>
            </a:r>
            <a:r>
              <a:rPr lang="en-US" sz="1200" b="1" dirty="0">
                <a:solidFill>
                  <a:srgbClr val="FFC000"/>
                </a:solidFill>
              </a:rPr>
              <a:t>YH inside R#1</a:t>
            </a:r>
          </a:p>
          <a:p>
            <a:endParaRPr lang="en-US" b="1" dirty="0"/>
          </a:p>
          <a:p>
            <a:r>
              <a:rPr lang="en-US" sz="1000" b="1" dirty="0">
                <a:solidFill>
                  <a:srgbClr val="FF0000"/>
                </a:solidFill>
              </a:rPr>
              <a:t>*</a:t>
            </a:r>
            <a:r>
              <a:rPr lang="en-US" sz="1000" b="1" dirty="0"/>
              <a:t>( Look = Dy-C inside R#1)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sz="1200" dirty="0"/>
              <a:t>Zoom out;</a:t>
            </a:r>
          </a:p>
          <a:p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u="sng" dirty="0"/>
              <a:t>Close below Tan Low - once close below Tan Low – Markets fell</a:t>
            </a:r>
          </a:p>
          <a:p>
            <a:endParaRPr lang="en-US" sz="1400" b="1" dirty="0"/>
          </a:p>
          <a:p>
            <a:r>
              <a:rPr lang="en-US" sz="1400" b="1" dirty="0"/>
              <a:t> </a:t>
            </a:r>
          </a:p>
          <a:p>
            <a:endParaRPr lang="en-US" sz="1400" b="1" dirty="0"/>
          </a:p>
          <a:p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u="sng" dirty="0"/>
              <a:t>All markets fell into place in the PM Session (Later Longer?)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NQ led the markets down - </a:t>
            </a:r>
            <a:r>
              <a:rPr lang="en-US" sz="1400" b="1" u="sng" dirty="0"/>
              <a:t>signaling one hour earlier </a:t>
            </a:r>
            <a:r>
              <a:rPr lang="en-US" sz="1400" b="1" dirty="0"/>
              <a:t>than ES &amp; RTY   -  a close below R#1 ; Cross Market check played out.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r>
              <a:rPr lang="en-US" sz="1200" dirty="0"/>
              <a:t>Details in charts below</a:t>
            </a:r>
          </a:p>
        </p:txBody>
      </p:sp>
    </p:spTree>
    <p:extLst>
      <p:ext uri="{BB962C8B-B14F-4D97-AF65-F5344CB8AC3E}">
        <p14:creationId xmlns:p14="http://schemas.microsoft.com/office/powerpoint/2010/main" val="98434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935F88-044E-4C9B-90EC-EA346FDBB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110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542D35-7801-4549-84E6-4516E314A8DD}"/>
              </a:ext>
            </a:extLst>
          </p:cNvPr>
          <p:cNvSpPr txBox="1"/>
          <p:nvPr/>
        </p:nvSpPr>
        <p:spPr>
          <a:xfrm>
            <a:off x="7223760" y="0"/>
            <a:ext cx="5102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                                                                                                        Classic Down ‘Look’ 10.30amet</a:t>
            </a:r>
          </a:p>
        </p:txBody>
      </p:sp>
    </p:spTree>
    <p:extLst>
      <p:ext uri="{BB962C8B-B14F-4D97-AF65-F5344CB8AC3E}">
        <p14:creationId xmlns:p14="http://schemas.microsoft.com/office/powerpoint/2010/main" val="272299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A19179-E4D7-4FA8-BA69-9EF406AF7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32411-46A3-45B6-BA7A-A73167F241C5}"/>
              </a:ext>
            </a:extLst>
          </p:cNvPr>
          <p:cNvSpPr txBox="1"/>
          <p:nvPr/>
        </p:nvSpPr>
        <p:spPr>
          <a:xfrm>
            <a:off x="7269480" y="173736"/>
            <a:ext cx="480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                                                                                                  Classic Down ‘Look’  10.30amet</a:t>
            </a:r>
          </a:p>
        </p:txBody>
      </p:sp>
    </p:spTree>
    <p:extLst>
      <p:ext uri="{BB962C8B-B14F-4D97-AF65-F5344CB8AC3E}">
        <p14:creationId xmlns:p14="http://schemas.microsoft.com/office/powerpoint/2010/main" val="319270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D6A1E1-683C-48CB-8907-7CD59511D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1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27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C33B2A-FD12-46CA-8C89-6E211024D7FC}"/>
              </a:ext>
            </a:extLst>
          </p:cNvPr>
          <p:cNvSpPr txBox="1"/>
          <p:nvPr/>
        </p:nvSpPr>
        <p:spPr>
          <a:xfrm>
            <a:off x="331940" y="670142"/>
            <a:ext cx="11542734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1200" b="1" dirty="0"/>
          </a:p>
          <a:p>
            <a:r>
              <a:rPr lang="en-US" sz="1200" dirty="0"/>
              <a:t>NQ     </a:t>
            </a:r>
            <a:r>
              <a:rPr lang="en-US" sz="1200" b="1" dirty="0">
                <a:solidFill>
                  <a:srgbClr val="C00000"/>
                </a:solidFill>
              </a:rPr>
              <a:t>Classic Down                               Neutral-</a:t>
            </a:r>
            <a:r>
              <a:rPr lang="en-US" sz="1200" b="1" dirty="0" err="1">
                <a:solidFill>
                  <a:srgbClr val="C00000"/>
                </a:solidFill>
              </a:rPr>
              <a:t>BremR</a:t>
            </a:r>
            <a:r>
              <a:rPr lang="en-US" sz="1200" b="1" dirty="0">
                <a:solidFill>
                  <a:srgbClr val="C00000"/>
                </a:solidFill>
              </a:rPr>
              <a:t>                                     </a:t>
            </a:r>
            <a:r>
              <a:rPr lang="en-US" sz="1200" b="1" dirty="0">
                <a:solidFill>
                  <a:srgbClr val="0070C0"/>
                </a:solidFill>
              </a:rPr>
              <a:t>Duplicate YH+R#1 Low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1200" b="1" dirty="0"/>
              <a:t>NQ   </a:t>
            </a:r>
            <a:r>
              <a:rPr lang="en-US" sz="1200" dirty="0"/>
              <a:t>Sell signal at </a:t>
            </a:r>
            <a:r>
              <a:rPr lang="en-US" sz="1200" u="sng" dirty="0"/>
              <a:t>New 30 Min Bar opening below R#1 Low </a:t>
            </a:r>
            <a:r>
              <a:rPr lang="en-US" sz="1200" dirty="0"/>
              <a:t>at 11amet caught initial slide</a:t>
            </a:r>
          </a:p>
          <a:p>
            <a:pPr marL="0" indent="0">
              <a:buNone/>
            </a:pPr>
            <a:r>
              <a:rPr lang="en-US" sz="1200" dirty="0"/>
              <a:t>         </a:t>
            </a:r>
          </a:p>
          <a:p>
            <a:pPr marL="0" indent="0">
              <a:buNone/>
            </a:pPr>
            <a:r>
              <a:rPr lang="en-US" sz="1200" dirty="0"/>
              <a:t>         Very Late Sell-off after close below </a:t>
            </a:r>
            <a:r>
              <a:rPr lang="en-US" sz="1200" dirty="0" err="1"/>
              <a:t>Orange+Grey</a:t>
            </a:r>
            <a:r>
              <a:rPr lang="en-US" sz="1200" dirty="0"/>
              <a:t> bar lows (‘Late Trade’)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Good example of need to keep tight stops 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56375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607</Words>
  <Application>Microsoft Office PowerPoint</Application>
  <PresentationFormat>Widescreen</PresentationFormat>
  <Paragraphs>133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Office Theme</vt:lpstr>
      <vt:lpstr>Classic Down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Norman Fitt</dc:creator>
  <cp:lastModifiedBy>Norman Fitt</cp:lastModifiedBy>
  <cp:revision>35</cp:revision>
  <dcterms:created xsi:type="dcterms:W3CDTF">2022-02-06T00:16:47Z</dcterms:created>
  <dcterms:modified xsi:type="dcterms:W3CDTF">2022-03-11T04:58:34Z</dcterms:modified>
</cp:coreProperties>
</file>