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72" r:id="rId5"/>
    <p:sldId id="257" r:id="rId6"/>
    <p:sldId id="278" r:id="rId7"/>
    <p:sldId id="277" r:id="rId8"/>
    <p:sldId id="264" r:id="rId9"/>
    <p:sldId id="258" r:id="rId10"/>
    <p:sldId id="273" r:id="rId11"/>
    <p:sldId id="279" r:id="rId12"/>
    <p:sldId id="274" r:id="rId13"/>
    <p:sldId id="275" r:id="rId14"/>
    <p:sldId id="259" r:id="rId15"/>
    <p:sldId id="276" r:id="rId16"/>
    <p:sldId id="260" r:id="rId17"/>
    <p:sldId id="261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8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170D9-4EEA-4A89-8D8F-882BA5964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46B97-DC66-4334-9416-4CF044710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A2266-3854-4BF5-B2B3-8DA7ADE9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85D-6CE8-49BB-AC40-FBA471AE8A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C8120-DD8C-444A-B3E2-F491220F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52E2F-BEC7-4028-AE28-E331442A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449-BBCA-4351-AB61-ABA86082B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7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E8EE-0179-4FE5-98D8-E2E17ACAC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04C9B-E628-444B-AFA3-35B20D21D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DDACE-2D9F-4B09-961C-3A2041BF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85D-6CE8-49BB-AC40-FBA471AE8A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BEA31-EE25-46FD-A745-F95824090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C6F91-BD10-47C0-8E53-6230B5B7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449-BBCA-4351-AB61-ABA86082B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7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04BA37-4B8E-47D7-A8B0-3BD77DA9A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56349-74BD-40EC-82B3-016EBFB72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691E3-F80F-4B27-9830-4424DA059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85D-6CE8-49BB-AC40-FBA471AE8A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33FF8-9658-4940-804B-AA4EC2FE2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69DBD-A281-4FB0-AA32-AA58A04F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449-BBCA-4351-AB61-ABA86082B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2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8BC32-40C2-40BC-8E2E-BE634AE2D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731BE-1BBD-43B2-96D4-23D274789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7AD90-8725-4878-94E2-6DE82CF1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85D-6CE8-49BB-AC40-FBA471AE8A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AC04C-E7A4-428F-8F3D-25DE57307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3D822-AD35-4114-97FD-BAD72A7F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449-BBCA-4351-AB61-ABA86082B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9E129-4A4E-4400-B06C-A748BFC2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66AFD-5DF8-42BD-8EF7-B116F9814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F702F-73B9-4EB2-9C2A-5E394C65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85D-6CE8-49BB-AC40-FBA471AE8A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BF5E8-6B27-4EA3-893B-7271334A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71250-B786-4A55-B067-46948DC8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449-BBCA-4351-AB61-ABA86082B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6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B923-6DD7-4567-81DF-9933DBB9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7087C-81F7-49C4-9170-A785DEDD4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82257-E164-42EF-8B2A-8CB9709D3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E80F6-0F23-4CC9-B1C2-571C59DE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85D-6CE8-49BB-AC40-FBA471AE8A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515C0-3DAC-4173-A7AC-BC6F3AE8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8E89D-CA87-42B6-9C25-0D719177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449-BBCA-4351-AB61-ABA86082B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2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219BF-C028-4318-9A5B-51E5C727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239E3-2A53-4D8C-B2C6-3F69972AB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FF7B3-1930-4452-9BA7-B2DEE4F1C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0B2003-A3F2-45D9-AA5F-C2FF2AF74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2B4B7-DCBA-4192-B9E4-C17A5681D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FD127E-E378-4A81-BA72-E14B6A87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85D-6CE8-49BB-AC40-FBA471AE8A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87C6BC-1AD2-4A45-9F14-F580D4A7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118792-2BC8-44A9-A5DD-81B63F7A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449-BBCA-4351-AB61-ABA86082B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5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8BCBA-88A7-4440-95A5-4B750498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A63216-C3B0-4B57-9031-33393EA2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85D-6CE8-49BB-AC40-FBA471AE8A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C71EA-EE37-4314-B1B4-8080735C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C8EB0-B49E-409A-AF41-97532B8E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449-BBCA-4351-AB61-ABA86082B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9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193072-11DB-481B-B27E-F9944144B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85D-6CE8-49BB-AC40-FBA471AE8A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B51E3-44F8-4110-8063-DB6DF5089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C80C2-7AFC-45EB-9E09-30DB86EA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449-BBCA-4351-AB61-ABA86082B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9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4EBD-0F77-4DC3-8569-712114E0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4D0D4-A1CE-4EB9-8C18-42C1D8762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A4634-DD3E-4351-9293-905AE438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DCDDB-9E2D-4221-919E-A719F0B5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85D-6CE8-49BB-AC40-FBA471AE8A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94A87-9044-48F1-B4A1-77C96841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2B643-90A7-47A8-8CE6-8906E255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449-BBCA-4351-AB61-ABA86082B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8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8179-0897-4003-876C-D4A2C93F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1ECDE6-E151-45B3-AF45-7C8840360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29413-3522-4F85-ACEB-7568B86A2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04BF4-50AA-45D6-BE84-40B969C58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485D-6CE8-49BB-AC40-FBA471AE8A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A91CA-3EE7-4740-B9B8-6B80EE6D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1FB45-19CC-4C0E-9670-7DF29A90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449-BBCA-4351-AB61-ABA86082B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0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D3C3C-D838-4D38-BE1B-F07B089AE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E96D5-7F12-44AA-A0EF-5DCC253AB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693D7-B214-4446-B1CF-A9ABF3D93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C485D-6CE8-49BB-AC40-FBA471AE8A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D5E70-706D-46BA-B76F-09205FE5A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9658F-A99B-402F-969A-604021AF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B8449-BBCA-4351-AB61-ABA86082B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4DF0-CE66-4B69-825C-9A0621CA31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C1 Mid gains extra power on C1 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7CB05-C760-483B-9669-D208AEAEA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000" b="1" dirty="0"/>
              <a:t>C1 Mid AAA S/R + Neutral keys</a:t>
            </a:r>
          </a:p>
          <a:p>
            <a:r>
              <a:rPr lang="en-US" sz="1000" b="1" dirty="0"/>
              <a:t>Generally the C1 Mid will test AAA Support &amp; Resistance –often in the first 5-15 minutes </a:t>
            </a:r>
          </a:p>
          <a:p>
            <a:r>
              <a:rPr lang="en-US" sz="1000" b="1" dirty="0"/>
              <a:t>-and then be FREE to travel in accordance with ‘normal’ tests and balances</a:t>
            </a:r>
          </a:p>
          <a:p>
            <a:r>
              <a:rPr lang="en-US" sz="1000" b="1" dirty="0"/>
              <a:t>If either AAA S/R is not tested by 11am – the market moves on to the normal tests and balances including Time Team tests and balances</a:t>
            </a:r>
          </a:p>
          <a:p>
            <a:r>
              <a:rPr lang="en-US" sz="1000" b="1" dirty="0"/>
              <a:t>Even so –the  C1 Mid line itself is the key line in the C1 Mid chart</a:t>
            </a:r>
          </a:p>
        </p:txBody>
      </p:sp>
    </p:spTree>
    <p:extLst>
      <p:ext uri="{BB962C8B-B14F-4D97-AF65-F5344CB8AC3E}">
        <p14:creationId xmlns:p14="http://schemas.microsoft.com/office/powerpoint/2010/main" val="44408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91FBA7-CECA-47B6-BE2E-356944FEF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68" y="0"/>
            <a:ext cx="11441463" cy="6858000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0822C8F9-CF06-456B-859B-B51D1D3FCE01}"/>
              </a:ext>
            </a:extLst>
          </p:cNvPr>
          <p:cNvSpPr/>
          <p:nvPr/>
        </p:nvSpPr>
        <p:spPr>
          <a:xfrm>
            <a:off x="4888420" y="679010"/>
            <a:ext cx="45719" cy="57942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1ADB6D4-7DB2-4F3A-964C-3B106A627AED}"/>
              </a:ext>
            </a:extLst>
          </p:cNvPr>
          <p:cNvSpPr/>
          <p:nvPr/>
        </p:nvSpPr>
        <p:spPr>
          <a:xfrm>
            <a:off x="7215612" y="2670771"/>
            <a:ext cx="45719" cy="42551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0DD93-3BB5-431E-8AC8-EFE8E7799DE2}"/>
              </a:ext>
            </a:extLst>
          </p:cNvPr>
          <p:cNvSpPr txBox="1"/>
          <p:nvPr/>
        </p:nvSpPr>
        <p:spPr>
          <a:xfrm>
            <a:off x="2797970" y="425472"/>
            <a:ext cx="9613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Orange Time Team fails to close above R#1 High- market reverses down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D82AE-3AB1-4F0C-A062-D6BB7CA0D235}"/>
              </a:ext>
            </a:extLst>
          </p:cNvPr>
          <p:cNvSpPr txBox="1"/>
          <p:nvPr/>
        </p:nvSpPr>
        <p:spPr>
          <a:xfrm>
            <a:off x="199176" y="1874067"/>
            <a:ext cx="91100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b="1" dirty="0"/>
              <a:t>Last Orange Time Team fails closes below R#1 Low-Projecting close of day below R#1 Low or near- market reverses down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CB665C-28BE-411B-BD62-E9B5D3C522E2}"/>
              </a:ext>
            </a:extLst>
          </p:cNvPr>
          <p:cNvCxnSpPr/>
          <p:nvPr/>
        </p:nvCxnSpPr>
        <p:spPr>
          <a:xfrm flipH="1">
            <a:off x="2616451" y="3621386"/>
            <a:ext cx="4599161" cy="1361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7903EB3-D92D-464D-9901-292ED1B2F868}"/>
              </a:ext>
            </a:extLst>
          </p:cNvPr>
          <p:cNvSpPr/>
          <p:nvPr/>
        </p:nvSpPr>
        <p:spPr>
          <a:xfrm>
            <a:off x="7215612" y="2670771"/>
            <a:ext cx="45719" cy="425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F1F8DB-2D40-49B3-B34D-12606AD3165A}"/>
              </a:ext>
            </a:extLst>
          </p:cNvPr>
          <p:cNvSpPr txBox="1"/>
          <p:nvPr/>
        </p:nvSpPr>
        <p:spPr>
          <a:xfrm>
            <a:off x="4934140" y="649989"/>
            <a:ext cx="859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This was confirmed when the new Dy-C also closed below R#1 High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DE814-6640-4351-ADEB-9385D102E22C}"/>
              </a:ext>
            </a:extLst>
          </p:cNvPr>
          <p:cNvSpPr txBox="1"/>
          <p:nvPr/>
        </p:nvSpPr>
        <p:spPr>
          <a:xfrm>
            <a:off x="6036276" y="2067807"/>
            <a:ext cx="5980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/>
          </a:p>
          <a:p>
            <a:endParaRPr lang="en-US" sz="800" b="1" dirty="0"/>
          </a:p>
          <a:p>
            <a:endParaRPr lang="en-US" sz="800" b="1" dirty="0"/>
          </a:p>
          <a:p>
            <a:r>
              <a:rPr lang="en-US" sz="800" b="1" dirty="0"/>
              <a:t>3 line break -10 point fall in 5 minutes followed</a:t>
            </a:r>
          </a:p>
        </p:txBody>
      </p:sp>
    </p:spTree>
    <p:extLst>
      <p:ext uri="{BB962C8B-B14F-4D97-AF65-F5344CB8AC3E}">
        <p14:creationId xmlns:p14="http://schemas.microsoft.com/office/powerpoint/2010/main" val="3933951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27FEB0-013E-4CA0-97BA-FA9BBFCD9687}"/>
              </a:ext>
            </a:extLst>
          </p:cNvPr>
          <p:cNvSpPr txBox="1"/>
          <p:nvPr/>
        </p:nvSpPr>
        <p:spPr>
          <a:xfrm>
            <a:off x="735227" y="253314"/>
            <a:ext cx="9872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Two charts below highlight the volatility of C1 Mid + Neutral Charts 1-3 waves inside R#1</a:t>
            </a:r>
          </a:p>
          <a:p>
            <a:endParaRPr lang="en-US" sz="1200" dirty="0"/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 the first chart there has yet been any waves between R#1 high and Low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200" dirty="0"/>
              <a:t>         therefore a break of C1 towards the missing objective –here R#1 Low is not yet tested – is a good risk/reward trade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 the second chart The Orange Time Team bar failed to close above R#1 High and reversed to –eventually - close below C1 Mid – the actual ‘close’ below C1 Mid was the necessary confirmation</a:t>
            </a:r>
          </a:p>
        </p:txBody>
      </p:sp>
    </p:spTree>
    <p:extLst>
      <p:ext uri="{BB962C8B-B14F-4D97-AF65-F5344CB8AC3E}">
        <p14:creationId xmlns:p14="http://schemas.microsoft.com/office/powerpoint/2010/main" val="3255152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51900-53DB-4125-ADFD-73C08891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44"/>
            <a:ext cx="12192000" cy="680071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03BA269-60AA-4F45-A6B6-F6FE313936B8}"/>
              </a:ext>
            </a:extLst>
          </p:cNvPr>
          <p:cNvCxnSpPr/>
          <p:nvPr/>
        </p:nvCxnSpPr>
        <p:spPr>
          <a:xfrm>
            <a:off x="8927757" y="1266568"/>
            <a:ext cx="1315994" cy="135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E2447C-F952-4C95-9359-C3F96CE2E4AC}"/>
              </a:ext>
            </a:extLst>
          </p:cNvPr>
          <p:cNvCxnSpPr/>
          <p:nvPr/>
        </p:nvCxnSpPr>
        <p:spPr>
          <a:xfrm flipH="1" flipV="1">
            <a:off x="11442357" y="568411"/>
            <a:ext cx="488092" cy="302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8CAE99-5482-4935-83B2-AA99C34321C5}"/>
              </a:ext>
            </a:extLst>
          </p:cNvPr>
          <p:cNvCxnSpPr/>
          <p:nvPr/>
        </p:nvCxnSpPr>
        <p:spPr>
          <a:xfrm>
            <a:off x="8927757" y="1149178"/>
            <a:ext cx="1315994" cy="117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900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B33F3-688A-4A5F-8F66-9D13028FE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45"/>
            <a:ext cx="12192000" cy="66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51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671483-6B44-4F05-8E7B-49514953094A}"/>
              </a:ext>
            </a:extLst>
          </p:cNvPr>
          <p:cNvSpPr txBox="1"/>
          <p:nvPr/>
        </p:nvSpPr>
        <p:spPr>
          <a:xfrm>
            <a:off x="401594" y="179173"/>
            <a:ext cx="11790405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C1 Mid = C1 Extra Power ;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‘C1 Mid AAA S/R’ projects AAA S/R prices will be tested, generally quickly-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once tested market is free to follow C1 projected preferences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C1 Mid –a  break of C1 in C1-Mid is equivalent in to the key   R#1 High or Low break in a NON-C1 Mid </a:t>
            </a:r>
            <a:r>
              <a:rPr lang="en-US" sz="1800" b="1" dirty="0" err="1"/>
              <a:t>Dmic</a:t>
            </a:r>
            <a:r>
              <a:rPr lang="en-US" sz="1800" b="1" dirty="0"/>
              <a:t> 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‘Normal ‘Rules’ such as 30 Min bars open or close, R#1 Wave movements at high and Low of R#1  and ‘TIME TEAM’ signals always  apply;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Final chart 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1231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74374-E774-4D46-8D3E-E41A71211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947"/>
            <a:ext cx="12192000" cy="67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98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7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221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5FD39-7994-4129-87F3-21333CD27105}"/>
              </a:ext>
            </a:extLst>
          </p:cNvPr>
          <p:cNvSpPr txBox="1"/>
          <p:nvPr/>
        </p:nvSpPr>
        <p:spPr>
          <a:xfrm flipH="1">
            <a:off x="0" y="0"/>
            <a:ext cx="12192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C1 Mid = C1 Extra Power ;                       ‘C1 Mid AAA S/R’ projects AAA S/R prices will be tested, generally quickly- once tested market is free to follow C1 projected preferences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C1 Mid –a  break of C1 in C1-Mid is equivalent in to the key   R#1 High or Low break in a NON-C1 Mid </a:t>
            </a:r>
            <a:r>
              <a:rPr lang="en-US" sz="1400" b="1" dirty="0" err="1"/>
              <a:t>Dmic</a:t>
            </a:r>
            <a:r>
              <a:rPr lang="en-US" sz="1400" b="1" dirty="0"/>
              <a:t> 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Preference is for a close of 10% of DAR, above/below C1 Mid to confirm a break.</a:t>
            </a:r>
          </a:p>
          <a:p>
            <a:r>
              <a:rPr lang="en-US" sz="1200" dirty="0"/>
              <a:t>        (ES 10% 2 points; RTY 2 points NQ 6 points- based on default DAR, altering the DAR will alter this calculation)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If any duplicates with C1, prefer 10% close above duplicate(See slide 6)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8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1A4D6-E044-4291-9093-ED22B4821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756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86B597-B503-4BFE-B4A6-4A1CFF010FD4}"/>
              </a:ext>
            </a:extLst>
          </p:cNvPr>
          <p:cNvSpPr/>
          <p:nvPr/>
        </p:nvSpPr>
        <p:spPr>
          <a:xfrm>
            <a:off x="4822521" y="2317315"/>
            <a:ext cx="2198317" cy="33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66C15-F7FD-4A52-99DD-4F80834C1A2B}"/>
              </a:ext>
            </a:extLst>
          </p:cNvPr>
          <p:cNvSpPr/>
          <p:nvPr/>
        </p:nvSpPr>
        <p:spPr>
          <a:xfrm>
            <a:off x="2592888" y="1572016"/>
            <a:ext cx="2016690" cy="682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43E5D8-40CC-4CF6-AA19-C0B594BA153E}"/>
              </a:ext>
            </a:extLst>
          </p:cNvPr>
          <p:cNvSpPr/>
          <p:nvPr/>
        </p:nvSpPr>
        <p:spPr>
          <a:xfrm>
            <a:off x="2887249" y="2317315"/>
            <a:ext cx="169102" cy="33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E3CA97-3C52-4554-8A78-ABD3BD6FAD11}"/>
              </a:ext>
            </a:extLst>
          </p:cNvPr>
          <p:cNvSpPr/>
          <p:nvPr/>
        </p:nvSpPr>
        <p:spPr>
          <a:xfrm>
            <a:off x="2887249" y="2699359"/>
            <a:ext cx="237995" cy="394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48BE5-86FF-475D-9F43-028A5F5766E7}"/>
              </a:ext>
            </a:extLst>
          </p:cNvPr>
          <p:cNvSpPr/>
          <p:nvPr/>
        </p:nvSpPr>
        <p:spPr>
          <a:xfrm>
            <a:off x="4252586" y="2893512"/>
            <a:ext cx="156576" cy="275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1DD1F6-BAB3-4503-B3D7-711930B235B3}"/>
              </a:ext>
            </a:extLst>
          </p:cNvPr>
          <p:cNvSpPr/>
          <p:nvPr/>
        </p:nvSpPr>
        <p:spPr>
          <a:xfrm>
            <a:off x="4252586" y="3250504"/>
            <a:ext cx="156576" cy="782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F8B01C-8FEB-4FE2-9362-E7EF0189EB4F}"/>
              </a:ext>
            </a:extLst>
          </p:cNvPr>
          <p:cNvSpPr/>
          <p:nvPr/>
        </p:nvSpPr>
        <p:spPr>
          <a:xfrm>
            <a:off x="4822521" y="2699359"/>
            <a:ext cx="156576" cy="275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D5CE472-0525-4135-A47E-A62CB6A29BC4}"/>
              </a:ext>
            </a:extLst>
          </p:cNvPr>
          <p:cNvSpPr/>
          <p:nvPr/>
        </p:nvSpPr>
        <p:spPr>
          <a:xfrm>
            <a:off x="2500128" y="2505456"/>
            <a:ext cx="508742" cy="143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6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CFB4C0-1DD1-4225-A528-B2985DF89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6656" cy="685800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9661FA87-3F3C-4F6B-BE01-25BC1BA43A1C}"/>
              </a:ext>
            </a:extLst>
          </p:cNvPr>
          <p:cNvSpPr/>
          <p:nvPr/>
        </p:nvSpPr>
        <p:spPr>
          <a:xfrm>
            <a:off x="3593592" y="3858769"/>
            <a:ext cx="448056" cy="137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4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1C710-287A-4702-9D2C-C30EE0F25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" y="0"/>
            <a:ext cx="1219145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7C01CB-5E82-4449-9B4B-178CCE7CA52A}"/>
              </a:ext>
            </a:extLst>
          </p:cNvPr>
          <p:cNvSpPr txBox="1"/>
          <p:nvPr/>
        </p:nvSpPr>
        <p:spPr>
          <a:xfrm>
            <a:off x="4114800" y="741405"/>
            <a:ext cx="4040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b="1" dirty="0"/>
              <a:t>C1 Mid Duplicate with Gx O help back break above C1</a:t>
            </a:r>
          </a:p>
        </p:txBody>
      </p:sp>
    </p:spTree>
    <p:extLst>
      <p:ext uri="{BB962C8B-B14F-4D97-AF65-F5344CB8AC3E}">
        <p14:creationId xmlns:p14="http://schemas.microsoft.com/office/powerpoint/2010/main" val="93513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4E87D-CD9C-409C-BCC1-FEA7FD019F77}"/>
              </a:ext>
            </a:extLst>
          </p:cNvPr>
          <p:cNvSpPr txBox="1"/>
          <p:nvPr/>
        </p:nvSpPr>
        <p:spPr>
          <a:xfrm>
            <a:off x="488092" y="105031"/>
            <a:ext cx="1162153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Please review the charts below and set your notes and comfort levels for trades in a C1 Mid;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Note that ‘Normal ‘Rules’ such as 30 Min bars open or close, R#1 Wave movements at high and Low of R#1  and ‘TIME TEAM’ signals always  apply;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598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1E715-8DA0-428E-99DC-FAAFA65CCDA3}"/>
              </a:ext>
            </a:extLst>
          </p:cNvPr>
          <p:cNvSpPr txBox="1"/>
          <p:nvPr/>
        </p:nvSpPr>
        <p:spPr>
          <a:xfrm>
            <a:off x="1" y="0"/>
            <a:ext cx="1175272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1.27.2022</a:t>
            </a:r>
            <a:r>
              <a:rPr lang="en-US" sz="1200" b="1" dirty="0"/>
              <a:t>;     Markets remain unstable – Patience for set-ups – Extra Care</a:t>
            </a:r>
          </a:p>
          <a:p>
            <a:endParaRPr lang="en-US" sz="1200" dirty="0"/>
          </a:p>
          <a:p>
            <a:r>
              <a:rPr lang="en-US" sz="1200" dirty="0" err="1"/>
              <a:t>Dmic</a:t>
            </a:r>
            <a:r>
              <a:rPr lang="en-US" sz="1200" dirty="0"/>
              <a:t> 10.30amet</a:t>
            </a:r>
          </a:p>
          <a:p>
            <a:endParaRPr lang="en-US" sz="1200" dirty="0"/>
          </a:p>
          <a:p>
            <a:r>
              <a:rPr lang="en-US" sz="1200" dirty="0"/>
              <a:t>ES     </a:t>
            </a:r>
            <a:r>
              <a:rPr lang="en-US" sz="1200" b="1" dirty="0">
                <a:solidFill>
                  <a:srgbClr val="0070C0"/>
                </a:solidFill>
              </a:rPr>
              <a:t>C1 Mid-         Neutral-</a:t>
            </a:r>
            <a:r>
              <a:rPr lang="en-US" sz="1200" b="1" dirty="0" err="1">
                <a:solidFill>
                  <a:srgbClr val="0070C0"/>
                </a:solidFill>
              </a:rPr>
              <a:t>BremR</a:t>
            </a:r>
            <a:r>
              <a:rPr lang="en-US" sz="1200" b="1" dirty="0">
                <a:solidFill>
                  <a:srgbClr val="0070C0"/>
                </a:solidFill>
              </a:rPr>
              <a:t>                                                                                      </a:t>
            </a:r>
            <a:r>
              <a:rPr lang="en-US" sz="1200" b="1" dirty="0">
                <a:solidFill>
                  <a:srgbClr val="00CCFF"/>
                </a:solidFill>
              </a:rPr>
              <a:t>10 Day MA inside R#1 (projects volatility in C1 Mid)</a:t>
            </a:r>
          </a:p>
          <a:p>
            <a:endParaRPr lang="en-US" sz="1200" b="1" dirty="0">
              <a:solidFill>
                <a:srgbClr val="00CCFF"/>
              </a:solidFill>
            </a:endParaRPr>
          </a:p>
          <a:p>
            <a:r>
              <a:rPr lang="en-US" sz="1200" dirty="0"/>
              <a:t>NQ    </a:t>
            </a:r>
            <a:r>
              <a:rPr lang="en-US" sz="1200" b="1" dirty="0">
                <a:solidFill>
                  <a:srgbClr val="0070C0"/>
                </a:solidFill>
              </a:rPr>
              <a:t>C1 Mid-         Neutral-</a:t>
            </a:r>
            <a:r>
              <a:rPr lang="en-US" sz="1200" b="1" dirty="0" err="1">
                <a:solidFill>
                  <a:srgbClr val="0070C0"/>
                </a:solidFill>
              </a:rPr>
              <a:t>BremR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</a:p>
          <a:p>
            <a:endParaRPr lang="en-US" sz="1200" b="1" dirty="0">
              <a:solidFill>
                <a:srgbClr val="0070C0"/>
              </a:solidFill>
            </a:endParaRPr>
          </a:p>
          <a:p>
            <a:r>
              <a:rPr lang="en-US" sz="1200" dirty="0"/>
              <a:t>RTY   </a:t>
            </a:r>
            <a:r>
              <a:rPr lang="en-US" sz="1200" b="1" dirty="0">
                <a:solidFill>
                  <a:srgbClr val="0070C0"/>
                </a:solidFill>
              </a:rPr>
              <a:t>C1 Mid-         Neutral-</a:t>
            </a:r>
            <a:r>
              <a:rPr lang="en-US" sz="1200" b="1" dirty="0" err="1">
                <a:solidFill>
                  <a:srgbClr val="0070C0"/>
                </a:solidFill>
              </a:rPr>
              <a:t>BremR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</a:p>
          <a:p>
            <a:endParaRPr lang="en-US" sz="1200" b="1" dirty="0">
              <a:solidFill>
                <a:srgbClr val="0070C0"/>
              </a:solidFill>
            </a:endParaRP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Zoom out;   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All 3 markets gave </a:t>
            </a:r>
            <a:r>
              <a:rPr lang="en-US" sz="1200" b="1" dirty="0"/>
              <a:t>early signal of Volatility –  projecting 1 -3 waves inside R#1 under ‘Ranges ‘ in Panel - and extra power of C1 today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After the markets were above C1- markets reversed and closed below C1---------</a:t>
            </a:r>
            <a:r>
              <a:rPr lang="en-US" sz="1200" b="1" dirty="0"/>
              <a:t>this left C1 as last high of the day, there was no close above C1 after the close below C1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At the new PM Magenta Line all charts signaled </a:t>
            </a:r>
            <a:r>
              <a:rPr lang="en-US" sz="1200" b="1" dirty="0"/>
              <a:t>2 x Consecutive  LOD  &amp;   3 x Cross Market LOD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 summary key signals played out today;   </a:t>
            </a:r>
            <a:r>
              <a:rPr lang="en-US" sz="1200" b="1" dirty="0"/>
              <a:t>3 line break    -     C1 Mid Break   -  Neutral+C1 projecting C1  volatility with waves inside R#1     -     2 x Lod + 3 cross Market Lod signals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Chart details below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FOMC High-Dy-C-Low in last slide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84A4ABA-91FB-4CEE-A4F2-6DA9825A2EA1}"/>
              </a:ext>
            </a:extLst>
          </p:cNvPr>
          <p:cNvCxnSpPr/>
          <p:nvPr/>
        </p:nvCxnSpPr>
        <p:spPr>
          <a:xfrm flipH="1" flipV="1">
            <a:off x="1742303" y="1680519"/>
            <a:ext cx="259492" cy="1105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7F35B3-901D-4CF3-A417-334B4998D96A}"/>
              </a:ext>
            </a:extLst>
          </p:cNvPr>
          <p:cNvCxnSpPr/>
          <p:nvPr/>
        </p:nvCxnSpPr>
        <p:spPr>
          <a:xfrm flipH="1" flipV="1">
            <a:off x="759941" y="1680519"/>
            <a:ext cx="729048" cy="1130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94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4DF0-CE66-4B69-825C-9A0621CA31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7CB05-C760-483B-9669-D208AEAEA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CBBC9-8AA2-4467-ACB5-7BA0B004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0" y="0"/>
            <a:ext cx="120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8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66E162-924B-4961-B3C9-D1DF6799B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22" y="0"/>
            <a:ext cx="11481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34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739</Words>
  <Application>Microsoft Office PowerPoint</Application>
  <PresentationFormat>Widescreen</PresentationFormat>
  <Paragraphs>144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C1 Mid gains extra power on C1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 Mid</dc:title>
  <dc:creator>Norman Fitt</dc:creator>
  <cp:lastModifiedBy>Norman Fitt</cp:lastModifiedBy>
  <cp:revision>24</cp:revision>
  <dcterms:created xsi:type="dcterms:W3CDTF">2022-01-13T19:48:01Z</dcterms:created>
  <dcterms:modified xsi:type="dcterms:W3CDTF">2022-03-11T04:45:36Z</dcterms:modified>
</cp:coreProperties>
</file>