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6" r:id="rId6"/>
    <p:sldId id="265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0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18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09268-53DE-4194-8014-2424245330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5F5E88-3F27-4782-8654-28F34511A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E1F69-ED92-4FDE-B327-9C67A26A2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6666-A3A7-4162-90DB-199F71BE4752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657D4-E1B1-4140-B056-F8544FA8D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65C65-8C8F-4A3D-A38C-99F2DC480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0C7D-3B31-41E2-98C1-25D22861C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93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4158C-1B15-44B0-826A-410BCBC63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6D89ED-B5BE-4572-B060-C934D3823D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58F470-C516-4055-97D9-D87B4468F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6666-A3A7-4162-90DB-199F71BE4752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20956-F2A0-45D8-B139-806A4784F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91775-FF68-474D-95B1-A0A8A6138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0C7D-3B31-41E2-98C1-25D22861C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08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3F41A1-07A9-43D1-98C5-B59B529F34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BAD50A-14FA-4D66-95A8-9DDA040C54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68EEC-0904-4A75-8908-37A0186C6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6666-A3A7-4162-90DB-199F71BE4752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133D2-D409-4CFE-8861-515C8C5D4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7EA82-524E-4AF4-9C60-57639998F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0C7D-3B31-41E2-98C1-25D22861C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5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7B2F9-D26C-43CD-ACF0-71216C4CF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6AF7C-B394-4E56-A3FB-685856CB6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7DD48-2731-407F-9B28-7523B8093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6666-A3A7-4162-90DB-199F71BE4752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9CF3C-028E-4CB4-8C3F-AA9819F0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15C9F-E2B5-467A-AA6E-089455A61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0C7D-3B31-41E2-98C1-25D22861C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80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09ED5-E78C-466A-ABE0-E592E1FC5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A21F31-1DD1-46AE-AED2-4FABE59FE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261483-4639-46CD-82D6-90ACB40F8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6666-A3A7-4162-90DB-199F71BE4752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FE1AA-C51E-4B47-BDAF-1006668CA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4A500-5F97-4A38-A583-B1325B70A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0C7D-3B31-41E2-98C1-25D22861C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83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942B9-47B6-43C5-9CA9-5F7910A60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29601-9CD0-4FA6-B10F-CCB2F75B62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83C1DB-A150-417A-9E0D-13F6F7B70A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D0BF85-E23D-487C-917D-1E76BDC61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6666-A3A7-4162-90DB-199F71BE4752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1E4590-02CD-4E18-B8E6-A0C3D4260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AAE281-06E9-4346-A7CC-D9FD27299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0C7D-3B31-41E2-98C1-25D22861C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30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2B134-7697-4A49-80E4-0458DD8A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03E118-291A-400C-971C-1297B147A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9D81C7-D752-4D94-9A57-CB45F17CE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1904D9-8E37-4974-8279-5CBE7FD32D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EA5E3-4B3D-489B-9926-7665497559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CA9500-6B28-4124-8488-D8411B19E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6666-A3A7-4162-90DB-199F71BE4752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EB76FF-E1D8-45C2-AA43-4B7E75FA7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8916F3-B3F6-4544-80E7-62F6A3975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0C7D-3B31-41E2-98C1-25D22861C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90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36EF7-51FA-438E-A5F2-2C6BADF1C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B76885-44E8-4449-B1D6-8929FA34F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6666-A3A7-4162-90DB-199F71BE4752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42F90C-684A-48A6-B3E3-B5C2C393D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DA3064-C167-4EF7-88AB-4DDF35024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0C7D-3B31-41E2-98C1-25D22861C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6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608831-AD41-4B7F-8139-ACA69E044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6666-A3A7-4162-90DB-199F71BE4752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E2626C-2C35-4F68-A533-E5DDEBFF1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F839E3-F6D8-4D5E-A500-1C4C787E3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0C7D-3B31-41E2-98C1-25D22861C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44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74E53-1E31-43F2-96B1-9FCB92F90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942CB-0022-4A56-AF53-296207C4C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59BB32-5468-4C6D-9FA7-E19FA70A1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A593C7-4953-4539-92E7-536AE9DF4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6666-A3A7-4162-90DB-199F71BE4752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511EB9-2BE0-4138-A788-3AFDF7678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95CCEA-8D79-4464-9218-F06612C5C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0C7D-3B31-41E2-98C1-25D22861C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345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DEB6E-4D5F-4A0A-8C03-62A637617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8ADDF4-D2EC-4B17-9D51-8B5623D34B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8AD4E0-F7D0-471B-B6D3-EFC46AC69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2A3C1F-CFC5-4A8F-9A26-22CE9E352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46666-A3A7-4162-90DB-199F71BE4752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6CFDC7-4046-4146-B746-F2E9BF5E4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F1F989-5100-4061-9853-D3F61870D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B0C7D-3B31-41E2-98C1-25D22861C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75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305023-6B82-4E62-9008-D5391A4AE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3D1D5-0F6B-4DF8-917A-6CA4069D7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29CE0C-6023-4130-9034-EB929BB223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46666-A3A7-4162-90DB-199F71BE4752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E339F-DAFB-42B2-899A-84DBA642FC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016D6D-FEF2-4743-A851-BBFF3742CB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0C7D-3B31-41E2-98C1-25D22861C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94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3F9FB-812F-4EF8-BE76-00E6F79F31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400" dirty="0"/>
              <a:t>Grey Time Team Bars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09A870-571E-47EF-AEB2-8C3DF47972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74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4430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AC8CF69-EA8F-4270-AC2D-A1944637EE5C}"/>
              </a:ext>
            </a:extLst>
          </p:cNvPr>
          <p:cNvSpPr txBox="1"/>
          <p:nvPr/>
        </p:nvSpPr>
        <p:spPr>
          <a:xfrm>
            <a:off x="388307" y="0"/>
            <a:ext cx="11455052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                                       GREY bars open  at - 10.30am - 2pm - 3.30pm</a:t>
            </a:r>
          </a:p>
          <a:p>
            <a:endParaRPr lang="en-US" dirty="0"/>
          </a:p>
          <a:p>
            <a:r>
              <a:rPr lang="en-US" sz="1200" b="1" dirty="0"/>
              <a:t>10.30am Grey Bar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establishes the R#1 </a:t>
            </a:r>
            <a:r>
              <a:rPr lang="en-US" sz="1200" dirty="0" err="1"/>
              <a:t>Dmic</a:t>
            </a:r>
            <a:r>
              <a:rPr lang="en-US" sz="1200" dirty="0"/>
              <a:t> character for the day – &amp; creates the last of 3 Red Lines that form R#1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b="1" dirty="0"/>
              <a:t>2PM Grey Bar Signal </a:t>
            </a:r>
          </a:p>
          <a:p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2pm Grey Time Team Bar acts relative to the New Dy-C Open Price - 30 Minutes Prior</a:t>
            </a:r>
          </a:p>
          <a:p>
            <a:endParaRPr lang="en-US" sz="1200" dirty="0"/>
          </a:p>
          <a:p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If Grey Bar Opens Lower(Higher) - Projects Movement Lower (Higher)- if not clear wait for the Grey Bar ‘close’ to see the position of the close bar relative to the Dy-C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A signal ‘against the grain’ of the </a:t>
            </a:r>
            <a:r>
              <a:rPr lang="en-US" sz="1200" dirty="0" err="1"/>
              <a:t>Dmic</a:t>
            </a:r>
            <a:r>
              <a:rPr lang="en-US" sz="1200" dirty="0"/>
              <a:t> context can be a short term interruption to ‘Critical Path </a:t>
            </a:r>
            <a:r>
              <a:rPr lang="en-US" sz="1200" dirty="0" err="1"/>
              <a:t>Dmic</a:t>
            </a:r>
            <a:r>
              <a:rPr lang="en-US" sz="1200" dirty="0"/>
              <a:t> Trend’ - With a possible  Sharp Reverse at initial objective met of about 5.5 ES-RTY points and 16-28 NQ points from the Grey bar open price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If minimum objectives of ‘Classic </a:t>
            </a:r>
            <a:r>
              <a:rPr lang="en-US" sz="1200" dirty="0" err="1"/>
              <a:t>Dmic</a:t>
            </a:r>
            <a:r>
              <a:rPr lang="en-US" sz="1200" dirty="0"/>
              <a:t>’ not met – prefer a Grey bar signal in line with the projected Classic </a:t>
            </a:r>
            <a:r>
              <a:rPr lang="en-US" sz="1200" dirty="0" err="1"/>
              <a:t>Dmic</a:t>
            </a:r>
            <a:r>
              <a:rPr lang="en-US" sz="1200" dirty="0"/>
              <a:t> trend;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If Objectives met,  what is the ‘GPS position of the market’ (context)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In the ‘old’ chart below the 2pmet bar open and closed below R#1 Low in a ‘Classic Down R#1 ’  - the market fell about 5-6 points more </a:t>
            </a:r>
          </a:p>
          <a:p>
            <a:r>
              <a:rPr lang="en-US" sz="1200" dirty="0"/>
              <a:t>        before reversing upwards to Dy-C-R#1 Low Duplicate</a:t>
            </a:r>
          </a:p>
          <a:p>
            <a:endParaRPr lang="en-US" sz="1200" dirty="0"/>
          </a:p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   The first 5 minute Grey bar open/close below (above) </a:t>
            </a:r>
            <a:r>
              <a:rPr lang="en-US" sz="1200" b="1" dirty="0"/>
              <a:t>Dy-C plus R#1 </a:t>
            </a:r>
            <a:r>
              <a:rPr lang="en-US" sz="1200" dirty="0"/>
              <a:t>low(above) projects a ‘sell(buy</a:t>
            </a:r>
            <a:r>
              <a:rPr lang="en-US" sz="1200"/>
              <a:t>)’ preference   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Note there is no HOD or LOD signals attached to the 10.30amet or 2pmet Grey Bar</a:t>
            </a:r>
          </a:p>
        </p:txBody>
      </p:sp>
    </p:spTree>
    <p:extLst>
      <p:ext uri="{BB962C8B-B14F-4D97-AF65-F5344CB8AC3E}">
        <p14:creationId xmlns:p14="http://schemas.microsoft.com/office/powerpoint/2010/main" val="462125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B6F0B6-E00C-47DA-92B8-E4CD31424A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91" y="46491"/>
            <a:ext cx="10753596" cy="6767668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E23F752-4860-4CF7-A8D6-F34CA8C358AB}"/>
              </a:ext>
            </a:extLst>
          </p:cNvPr>
          <p:cNvCxnSpPr>
            <a:cxnSpLocks/>
          </p:cNvCxnSpPr>
          <p:nvPr/>
        </p:nvCxnSpPr>
        <p:spPr>
          <a:xfrm flipH="1">
            <a:off x="6231699" y="4985359"/>
            <a:ext cx="200416" cy="438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7CF0B8FF-4569-4553-815D-EC739B098D68}"/>
              </a:ext>
            </a:extLst>
          </p:cNvPr>
          <p:cNvSpPr txBox="1"/>
          <p:nvPr/>
        </p:nvSpPr>
        <p:spPr>
          <a:xfrm>
            <a:off x="5981179" y="3663863"/>
            <a:ext cx="35323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  <a:p>
            <a:endParaRPr lang="en-US" sz="14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2pmet Grey Bar</a:t>
            </a:r>
          </a:p>
        </p:txBody>
      </p:sp>
    </p:spTree>
    <p:extLst>
      <p:ext uri="{BB962C8B-B14F-4D97-AF65-F5344CB8AC3E}">
        <p14:creationId xmlns:p14="http://schemas.microsoft.com/office/powerpoint/2010/main" val="2368163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FAE0613-AB16-4D99-A69C-5669CC19FDB3}"/>
              </a:ext>
            </a:extLst>
          </p:cNvPr>
          <p:cNvSpPr txBox="1"/>
          <p:nvPr/>
        </p:nvSpPr>
        <p:spPr>
          <a:xfrm>
            <a:off x="632564" y="281836"/>
            <a:ext cx="12344400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/>
              <a:t>                                                                                          3.30pm Grey Time Team Bar</a:t>
            </a:r>
          </a:p>
          <a:p>
            <a:endParaRPr lang="en-US" sz="1200" b="1" dirty="0"/>
          </a:p>
          <a:p>
            <a:r>
              <a:rPr lang="en-US" sz="1200" b="1" dirty="0"/>
              <a:t> </a:t>
            </a:r>
            <a:r>
              <a:rPr lang="en-US" sz="1200" dirty="0"/>
              <a:t>• 3.30pmet Grey bar is  the last 5 minute bar of the day in which a LOD or HOD indicator is possible - and is a key bar late in the day</a:t>
            </a:r>
          </a:p>
          <a:p>
            <a:endParaRPr lang="en-US" sz="1200" dirty="0"/>
          </a:p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LOD/HOD signals at this time are not safely ignored; and it is safest not to add trades ‘opposite’  to this signal</a:t>
            </a:r>
          </a:p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•   In  </a:t>
            </a:r>
            <a:r>
              <a:rPr lang="en-US" sz="1200" dirty="0" err="1"/>
              <a:t>BremR</a:t>
            </a:r>
            <a:r>
              <a:rPr lang="en-US" sz="1200" dirty="0"/>
              <a:t> &amp;/or Neutral </a:t>
            </a:r>
            <a:r>
              <a:rPr lang="en-US" sz="1200" dirty="0" err="1"/>
              <a:t>Dmic</a:t>
            </a:r>
            <a:r>
              <a:rPr lang="en-US" sz="1200" dirty="0"/>
              <a:t> -  between 3.30pm to  4.05-4.10pmet – Whip-saw price action maybe pending 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Check of  ‘Cross Market signals’ add to 3.30pmet Grey Bar decisions;  </a:t>
            </a:r>
          </a:p>
          <a:p>
            <a:endParaRPr lang="en-US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3 x Cross Market HOD or LOD signals at the same time, any time of day,  project a reversal ! </a:t>
            </a:r>
          </a:p>
          <a:p>
            <a:endParaRPr lang="en-US" sz="1200" dirty="0"/>
          </a:p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dirty="0"/>
              <a:t>Two consecutive LOD or HOD signals within 30 minutes of each other are a key indicator </a:t>
            </a:r>
            <a:r>
              <a:rPr lang="en-US" sz="1200" dirty="0"/>
              <a:t> -  </a:t>
            </a:r>
            <a:r>
              <a:rPr lang="en-US" sz="1200" b="1" dirty="0"/>
              <a:t>safest not to add positions opposite to the indicator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The 3.30pmet bar activates 2 lines at the high and low of Grey bar; </a:t>
            </a:r>
          </a:p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The ‘Late Trade’ projects rally when a 5 minute bar closes above the last Orange Bar at 3.05pmet plus the  last Grey Bar at 3.30pmet HIGHS(or LOWS)- </a:t>
            </a:r>
            <a:r>
              <a:rPr lang="en-US" sz="1200" b="1" dirty="0"/>
              <a:t>if market context ‘fits’</a:t>
            </a:r>
          </a:p>
          <a:p>
            <a:r>
              <a:rPr lang="en-US" sz="1200" b="1" dirty="0"/>
              <a:t>     </a:t>
            </a:r>
            <a:r>
              <a:rPr lang="en-US" sz="1200" dirty="0"/>
              <a:t>Best with extra comfort level such as a break above YH or above R#1 High ( Low) and </a:t>
            </a:r>
            <a:r>
              <a:rPr lang="en-US" sz="1200" b="1" dirty="0"/>
              <a:t>where there is no HOD-LOD signal on  the 3.30pmet Grey Bar. </a:t>
            </a:r>
          </a:p>
          <a:p>
            <a:endParaRPr lang="en-US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b="1" dirty="0"/>
          </a:p>
          <a:p>
            <a:r>
              <a:rPr lang="en-US" sz="1200" dirty="0"/>
              <a:t>•   In  </a:t>
            </a:r>
            <a:r>
              <a:rPr lang="en-US" sz="1200" dirty="0" err="1"/>
              <a:t>BremR</a:t>
            </a:r>
            <a:r>
              <a:rPr lang="en-US" sz="1200" dirty="0"/>
              <a:t> &amp;/or Neutral </a:t>
            </a:r>
            <a:r>
              <a:rPr lang="en-US" sz="1200" dirty="0" err="1"/>
              <a:t>Dmic</a:t>
            </a:r>
            <a:r>
              <a:rPr lang="en-US" sz="1200" dirty="0"/>
              <a:t> -  between 3.30pm to  4.05-4.10pmet – Whip-saw price action maybe pending 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58895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355D3F9-C67B-4C12-A0F0-5A8A9688C48E}"/>
              </a:ext>
            </a:extLst>
          </p:cNvPr>
          <p:cNvSpPr txBox="1"/>
          <p:nvPr/>
        </p:nvSpPr>
        <p:spPr>
          <a:xfrm>
            <a:off x="256784" y="200417"/>
            <a:ext cx="894320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 charts below;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First chart below illustrates a ‘Late Trade’ that fit  needed context – without a LOD or HOD signal</a:t>
            </a:r>
          </a:p>
          <a:p>
            <a:endParaRPr lang="en-US" sz="1200" dirty="0"/>
          </a:p>
          <a:p>
            <a:r>
              <a:rPr lang="en-US" sz="1200" dirty="0"/>
              <a:t>     The 3.30pmet grey bar closed below Dy-C for the first time after 2.05pmet </a:t>
            </a:r>
          </a:p>
          <a:p>
            <a:endParaRPr lang="en-US" sz="1200" dirty="0"/>
          </a:p>
          <a:p>
            <a:r>
              <a:rPr lang="en-US" sz="1200" dirty="0"/>
              <a:t>      R#2 low was in play at the same time</a:t>
            </a:r>
          </a:p>
          <a:p>
            <a:endParaRPr lang="en-US" sz="1200" dirty="0"/>
          </a:p>
          <a:p>
            <a:r>
              <a:rPr lang="en-US" sz="1200" dirty="0"/>
              <a:t>     </a:t>
            </a:r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Second chart illustrates the concerns trading </a:t>
            </a:r>
            <a:r>
              <a:rPr lang="en-US" sz="1200" b="1" dirty="0"/>
              <a:t>against a 3.30pmet LOD signal </a:t>
            </a:r>
            <a:r>
              <a:rPr lang="en-US" sz="1200" dirty="0"/>
              <a:t>in a Neutral chart projecting a 3.30-4.05-4.10pmet whipsaw</a:t>
            </a:r>
          </a:p>
        </p:txBody>
      </p:sp>
    </p:spTree>
    <p:extLst>
      <p:ext uri="{BB962C8B-B14F-4D97-AF65-F5344CB8AC3E}">
        <p14:creationId xmlns:p14="http://schemas.microsoft.com/office/powerpoint/2010/main" val="149972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50C2E53E-E0AB-4D57-911B-967A738CE3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12188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562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DE793CA-424B-4F64-A9F1-55D064132A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12188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2916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7884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297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608</Words>
  <Application>Microsoft Office PowerPoint</Application>
  <PresentationFormat>Widescreen</PresentationFormat>
  <Paragraphs>91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Grey Time Team Bars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Grey Time Team Bars</dc:title>
  <dc:creator>Norman Fitt</dc:creator>
  <cp:lastModifiedBy>Norman Fitt</cp:lastModifiedBy>
  <cp:revision>15</cp:revision>
  <dcterms:created xsi:type="dcterms:W3CDTF">2022-02-08T18:27:28Z</dcterms:created>
  <dcterms:modified xsi:type="dcterms:W3CDTF">2022-02-15T18:58:55Z</dcterms:modified>
</cp:coreProperties>
</file>